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5"/>
  </p:notesMasterIdLst>
  <p:sldIdLst>
    <p:sldId id="316" r:id="rId2"/>
    <p:sldId id="318" r:id="rId3"/>
    <p:sldId id="413" r:id="rId4"/>
    <p:sldId id="414" r:id="rId5"/>
    <p:sldId id="417" r:id="rId6"/>
    <p:sldId id="419" r:id="rId7"/>
    <p:sldId id="418" r:id="rId8"/>
    <p:sldId id="420" r:id="rId9"/>
    <p:sldId id="415" r:id="rId10"/>
    <p:sldId id="421" r:id="rId11"/>
    <p:sldId id="422" r:id="rId12"/>
    <p:sldId id="423" r:id="rId13"/>
    <p:sldId id="409" r:id="rId14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66" d="100"/>
          <a:sy n="66" d="100"/>
        </p:scale>
        <p:origin x="542" y="58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eams.microsoft.com/l/channel/19%3a1f96ecb798c7418b95155a9ab29158b3%40thread.skype/Visualisation%2520Challenge%25202020?groupId=bee22207-25e0-4515-b861-e0fa99c42aaf&amp;tenantId=2b897507-ee8c-4575-830b-4f8267c3d307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twitter.com/datastorieshub" TargetMode="External"/><Relationship Id="rId4" Type="http://schemas.openxmlformats.org/officeDocument/2006/relationships/hyperlink" Target="https://teams.microsoft.com/l/channel/19%3ac2039b3eccaf4009bdb2be9a878423cf%40thread.skype/Data%2520Resources?groupId=bee22207-25e0-4515-b861-e0fa99c42aaf&amp;tenantId=2b897507-ee8c-4575-830b-4f8267c3d3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icharddavies.io/abou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culture.com/2019/07/the-1855-map-that-revolutionized-disease-prevention-data-visualization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nexpress.com/article/india/twitter-abuzz-over-bjps-graph-on-fuel-prices-congress-fixes-it-5349311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witter.com/andishehnouraee/status/1284237474831761408" TargetMode="Externa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ft.com/content/3b59f690-d129-11e7-b781-794ce08b24dc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t.com/chart-doctor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www.dropbox.com/s/8w4zbg40y84pnqk/statslong.csv?dl=1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hyperlink" Target="https://mondpanther.github.io/datastorieshub/code/Topic3_Visions.html" TargetMode="External"/><Relationship Id="rId4" Type="http://schemas.openxmlformats.org/officeDocument/2006/relationships/hyperlink" Target="https://mondpanther.github.io/datastorieshub/code/Topic3_Visions.R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ter, outdoor, blue, small&#10;&#10;Description automatically generated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5920"/>
            <a:ext cx="13006388" cy="73160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3" y="6912864"/>
            <a:ext cx="12497721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Visions 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– Often the simplest way to tell a story is a picture</a:t>
            </a:r>
            <a:br>
              <a:rPr lang="en-GB" sz="54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44A8E-9F76-424E-9B99-3707E4D4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66" y="309281"/>
            <a:ext cx="12826538" cy="874695"/>
          </a:xfrm>
        </p:spPr>
        <p:txBody>
          <a:bodyPr/>
          <a:lstStyle/>
          <a:p>
            <a:r>
              <a:rPr lang="en-GB" dirty="0"/>
              <a:t>Scatter </a:t>
            </a:r>
            <a:r>
              <a:rPr lang="en-GB" dirty="0" err="1"/>
              <a:t>ggplot</a:t>
            </a:r>
            <a:r>
              <a:rPr lang="en-GB" dirty="0"/>
              <a:t>– The relationship between COVID </a:t>
            </a:r>
            <a:r>
              <a:rPr lang="en-GB" dirty="0" err="1"/>
              <a:t>hoaxism</a:t>
            </a:r>
            <a:r>
              <a:rPr lang="en-GB" dirty="0"/>
              <a:t> and deaths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49856-0DA4-4F6A-92AA-23B7B8F7E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180" y="1259507"/>
            <a:ext cx="10197810" cy="72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5A7C8-81B2-4973-A56B-18CEE504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twists to your scatter plot story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2D9517-3009-4E9E-913D-F28742E7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012"/>
            <a:ext cx="13006388" cy="1328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59B90B-6DC1-435F-9F5A-920A267A7BBE}"/>
              </a:ext>
            </a:extLst>
          </p:cNvPr>
          <p:cNvSpPr txBox="1"/>
          <p:nvPr/>
        </p:nvSpPr>
        <p:spPr>
          <a:xfrm>
            <a:off x="265176" y="1606864"/>
            <a:ext cx="127412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</a:t>
            </a:r>
            <a:r>
              <a:rPr lang="en-GB" sz="2400" dirty="0" err="1"/>
              <a:t>hoaxism</a:t>
            </a:r>
            <a:r>
              <a:rPr lang="en-GB" sz="2400" dirty="0"/>
              <a:t> causes deaths we might expect this to be worse in more densely populated regions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5B7235C-AC4A-4786-979B-81EE7114179C}"/>
              </a:ext>
            </a:extLst>
          </p:cNvPr>
          <p:cNvSpPr/>
          <p:nvPr/>
        </p:nvSpPr>
        <p:spPr>
          <a:xfrm>
            <a:off x="4581144" y="3904488"/>
            <a:ext cx="6053328" cy="1061051"/>
          </a:xfrm>
          <a:prstGeom prst="wedgeRoundRectCallout">
            <a:avLst>
              <a:gd name="adj1" fmla="val 17082"/>
              <a:gd name="adj2" fmla="val -99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Creating quartile bins of the population density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AD8B8-A829-4404-A58F-44DE91CA9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96" y="5590573"/>
            <a:ext cx="11674058" cy="31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5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88625-E14F-4702-8BD0-18BA24CF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20" y="1200822"/>
            <a:ext cx="10456829" cy="7535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42FB2-4D72-4C7A-A3CC-DFCAB5F5DA61}"/>
              </a:ext>
            </a:extLst>
          </p:cNvPr>
          <p:cNvSpPr txBox="1"/>
          <p:nvPr/>
        </p:nvSpPr>
        <p:spPr>
          <a:xfrm>
            <a:off x="937549" y="451413"/>
            <a:ext cx="108223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dirty="0"/>
              <a:t>A lot more story with very little more code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D346E4-E564-4301-86CD-2617D4A070EB}"/>
              </a:ext>
            </a:extLst>
          </p:cNvPr>
          <p:cNvSpPr/>
          <p:nvPr/>
        </p:nvSpPr>
        <p:spPr>
          <a:xfrm>
            <a:off x="6348713" y="1886673"/>
            <a:ext cx="2660168" cy="486137"/>
          </a:xfrm>
          <a:prstGeom prst="wedgeRoundRectCallout">
            <a:avLst>
              <a:gd name="adj1" fmla="val -75344"/>
              <a:gd name="adj2" fmla="val -984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That’s all</a:t>
            </a:r>
          </a:p>
        </p:txBody>
      </p:sp>
    </p:spTree>
    <p:extLst>
      <p:ext uri="{BB962C8B-B14F-4D97-AF65-F5344CB8AC3E}">
        <p14:creationId xmlns:p14="http://schemas.microsoft.com/office/powerpoint/2010/main" val="3219130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53DADB-11E2-40E9-9B70-00BE39974DCC}"/>
              </a:ext>
            </a:extLst>
          </p:cNvPr>
          <p:cNvSpPr txBox="1"/>
          <p:nvPr/>
        </p:nvSpPr>
        <p:spPr>
          <a:xfrm>
            <a:off x="1055453" y="1333385"/>
            <a:ext cx="10970717" cy="87126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 is great for doing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Have a go yourself: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Find some data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Make a nice diagram with R Markdown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Tell some story with it (With R Markdown)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Post to </a:t>
            </a:r>
            <a:r>
              <a:rPr lang="en-GB" sz="3200" dirty="0" err="1"/>
              <a:t>RPubs</a:t>
            </a:r>
            <a:r>
              <a:rPr lang="en-GB" sz="3200" dirty="0"/>
              <a:t> as well as the </a:t>
            </a:r>
            <a:r>
              <a:rPr lang="en-GB" sz="3200" dirty="0" err="1">
                <a:hlinkClick r:id="rId3"/>
              </a:rPr>
              <a:t>Datathon</a:t>
            </a:r>
            <a:r>
              <a:rPr lang="en-GB" sz="3200" dirty="0">
                <a:hlinkClick r:id="rId3"/>
              </a:rPr>
              <a:t> Visualisation Challenge 2020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find data you can have a look at the </a:t>
            </a:r>
            <a:r>
              <a:rPr lang="en-GB" sz="3200" dirty="0">
                <a:hlinkClick r:id="rId4"/>
              </a:rPr>
              <a:t>Data Resources Channel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If you are on twitter you can share </a:t>
            </a:r>
            <a:r>
              <a:rPr lang="en-GB" sz="3200" dirty="0">
                <a:hlinkClick r:id="rId5"/>
              </a:rPr>
              <a:t>@</a:t>
            </a:r>
            <a:r>
              <a:rPr lang="en-GB" sz="3200" dirty="0" err="1">
                <a:hlinkClick r:id="rId5"/>
              </a:rPr>
              <a:t>datastorieshub</a:t>
            </a:r>
            <a:endParaRPr lang="en-GB" sz="3200" dirty="0"/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1503554" y="1521050"/>
            <a:ext cx="115028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i="1" spc="300" dirty="0">
                <a:latin typeface="Garamond" panose="02020404030301010803" pitchFamily="18" charset="0"/>
                <a:cs typeface="Futura Medium" panose="020B0602020204020303" pitchFamily="34" charset="-79"/>
              </a:rPr>
              <a:t>The good, the bad, the ugly and how to make things better</a:t>
            </a: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44518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Plan for this lecture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487AF-0915-4DA1-B2F1-B1B227E7BF5A}"/>
              </a:ext>
            </a:extLst>
          </p:cNvPr>
          <p:cNvSpPr txBox="1"/>
          <p:nvPr/>
        </p:nvSpPr>
        <p:spPr>
          <a:xfrm>
            <a:off x="1033272" y="2798064"/>
            <a:ext cx="10122408" cy="2654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Good data visualisations are a great way of telling a story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look at some examples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learn some R commands for visualisations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Let’s try to make some new visualisations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C33E0A1-2430-40C7-838A-3E310022FECD}"/>
              </a:ext>
            </a:extLst>
          </p:cNvPr>
          <p:cNvSpPr/>
          <p:nvPr/>
        </p:nvSpPr>
        <p:spPr>
          <a:xfrm>
            <a:off x="6503194" y="7863840"/>
            <a:ext cx="5989320" cy="950976"/>
          </a:xfrm>
          <a:prstGeom prst="wedgeRoundRectCallout">
            <a:avLst>
              <a:gd name="adj1" fmla="val -23667"/>
              <a:gd name="adj2" fmla="val -84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 part based on lecture notes by </a:t>
            </a:r>
            <a:r>
              <a:rPr lang="en-GB" dirty="0">
                <a:hlinkClick r:id="rId3"/>
              </a:rPr>
              <a:t>Richard Davies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E0C4887-0952-4526-8A17-2627DD05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51" y="0"/>
            <a:ext cx="10500299" cy="9752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D35031-9662-4735-8B25-44105813B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639" y="441697"/>
            <a:ext cx="12242201" cy="874695"/>
          </a:xfrm>
        </p:spPr>
        <p:txBody>
          <a:bodyPr/>
          <a:lstStyle/>
          <a:p>
            <a:r>
              <a:rPr lang="en-GB" b="1" dirty="0">
                <a:solidFill>
                  <a:srgbClr val="282828"/>
                </a:solidFill>
              </a:rPr>
              <a:t>One of the greatest data story visualisations of all time:  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6F22126-2AE8-4518-B8B9-10EBD7D2EF3D}"/>
              </a:ext>
            </a:extLst>
          </p:cNvPr>
          <p:cNvSpPr/>
          <p:nvPr/>
        </p:nvSpPr>
        <p:spPr>
          <a:xfrm>
            <a:off x="3072384" y="7232904"/>
            <a:ext cx="8083296" cy="1911096"/>
          </a:xfrm>
          <a:prstGeom prst="wedgeRoundRectCallout">
            <a:avLst>
              <a:gd name="adj1" fmla="val -14206"/>
              <a:gd name="adj2" fmla="val -68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/>
              <a:t>John Snow tracing Soho Cholera outbreak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Correctly identified contaminated water as reason for decease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Convinced people with this figure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Changed city planning and sanitation</a:t>
            </a:r>
          </a:p>
          <a:p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51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AE5D-01D9-4E24-9EAC-B5B6E714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493" y="1969783"/>
            <a:ext cx="5195484" cy="5812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5768582" y="8017772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3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777240" y="4507992"/>
            <a:ext cx="3721608" cy="1795363"/>
          </a:xfrm>
          <a:prstGeom prst="wedgeRoundRectCallout">
            <a:avLst>
              <a:gd name="adj1" fmla="val 74744"/>
              <a:gd name="adj2" fmla="val 15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prices have come down when they haven’t</a:t>
            </a:r>
          </a:p>
        </p:txBody>
      </p:sp>
    </p:spTree>
    <p:extLst>
      <p:ext uri="{BB962C8B-B14F-4D97-AF65-F5344CB8AC3E}">
        <p14:creationId xmlns:p14="http://schemas.microsoft.com/office/powerpoint/2010/main" val="175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 misleading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Incompetence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89F03-A3C7-4CC3-86AB-8BDC03C96B9A}"/>
              </a:ext>
            </a:extLst>
          </p:cNvPr>
          <p:cNvSpPr txBox="1"/>
          <p:nvPr/>
        </p:nvSpPr>
        <p:spPr>
          <a:xfrm>
            <a:off x="8584934" y="8171660"/>
            <a:ext cx="11156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More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897427" y="6897093"/>
            <a:ext cx="5605272" cy="179536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Figure seems to tell the story that COVID situation hasn’t changed much (when it has)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D5E968-AAE7-4DC3-9F83-A39A0AF3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455" y="1636776"/>
            <a:ext cx="8290919" cy="474062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6CE53A0-3018-42A8-A89E-1C94DBFA7F5E}"/>
              </a:ext>
            </a:extLst>
          </p:cNvPr>
          <p:cNvSpPr/>
          <p:nvPr/>
        </p:nvSpPr>
        <p:spPr>
          <a:xfrm>
            <a:off x="5402371" y="949438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2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27293A-7EFA-4B7D-AD23-9A3494F0E8F5}"/>
              </a:ext>
            </a:extLst>
          </p:cNvPr>
          <p:cNvSpPr/>
          <p:nvPr/>
        </p:nvSpPr>
        <p:spPr>
          <a:xfrm>
            <a:off x="8445977" y="933350"/>
            <a:ext cx="2049989" cy="743741"/>
          </a:xfrm>
          <a:prstGeom prst="wedgeRoundRectCallout">
            <a:avLst>
              <a:gd name="adj1" fmla="val 6841"/>
              <a:gd name="adj2" fmla="val 755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July 17</a:t>
            </a:r>
          </a:p>
        </p:txBody>
      </p:sp>
    </p:spTree>
    <p:extLst>
      <p:ext uri="{BB962C8B-B14F-4D97-AF65-F5344CB8AC3E}">
        <p14:creationId xmlns:p14="http://schemas.microsoft.com/office/powerpoint/2010/main" val="413400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29B8E7-0129-4347-BFE6-E83FEFB5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536" y="991952"/>
            <a:ext cx="8137010" cy="5890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BB4C69-41F4-4BF1-815E-09058565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- What can go wrong?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C019-9CCC-41D4-8BE6-F989E9B1C8F8}"/>
              </a:ext>
            </a:extLst>
          </p:cNvPr>
          <p:cNvSpPr txBox="1"/>
          <p:nvPr/>
        </p:nvSpPr>
        <p:spPr>
          <a:xfrm>
            <a:off x="484632" y="1426464"/>
            <a:ext cx="85679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Deliberately misleading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4B4C9CA3-D721-42F4-B8D6-BCFA941C8F93}"/>
              </a:ext>
            </a:extLst>
          </p:cNvPr>
          <p:cNvSpPr/>
          <p:nvPr/>
        </p:nvSpPr>
        <p:spPr>
          <a:xfrm>
            <a:off x="295060" y="7404274"/>
            <a:ext cx="8428316" cy="1315229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Pretending that something is a bigger deal (when it isn’t)</a:t>
            </a:r>
          </a:p>
        </p:txBody>
      </p:sp>
    </p:spTree>
    <p:extLst>
      <p:ext uri="{BB962C8B-B14F-4D97-AF65-F5344CB8AC3E}">
        <p14:creationId xmlns:p14="http://schemas.microsoft.com/office/powerpoint/2010/main" val="346781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BEE20-2BA6-478D-99EB-0911BA3DE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bad – What can go wrong?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9760B68-5B25-435C-9A84-1E368278B1B0}"/>
              </a:ext>
            </a:extLst>
          </p:cNvPr>
          <p:cNvSpPr/>
          <p:nvPr/>
        </p:nvSpPr>
        <p:spPr>
          <a:xfrm>
            <a:off x="9052560" y="1819656"/>
            <a:ext cx="3247084" cy="1632903"/>
          </a:xfrm>
          <a:prstGeom prst="wedgeRoundRectCallout">
            <a:avLst>
              <a:gd name="adj1" fmla="val -74254"/>
              <a:gd name="adj2" fmla="val -442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like the Philippines are doing best?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19E8F-275A-43A6-847C-EB97EA8AB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59" y="848614"/>
            <a:ext cx="7649023" cy="4027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7E7EDA-CD1F-4FA1-940F-1D9C2033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593" y="4876006"/>
            <a:ext cx="5443362" cy="460818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2B66DB0C-B90F-4816-84A0-04AFFFC076B9}"/>
              </a:ext>
            </a:extLst>
          </p:cNvPr>
          <p:cNvSpPr/>
          <p:nvPr/>
        </p:nvSpPr>
        <p:spPr>
          <a:xfrm>
            <a:off x="9376716" y="5657088"/>
            <a:ext cx="3247084" cy="1632903"/>
          </a:xfrm>
          <a:prstGeom prst="wedgeRoundRectCallout">
            <a:avLst>
              <a:gd name="adj1" fmla="val -75662"/>
              <a:gd name="adj2" fmla="val -27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might be a better way (more discussion </a:t>
            </a:r>
            <a:r>
              <a:rPr lang="en-GB" dirty="0">
                <a:hlinkClick r:id="rId4"/>
              </a:rPr>
              <a:t>here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905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6F1B4-FA22-4BD4-B813-B863F8228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857" y="1048614"/>
            <a:ext cx="8827358" cy="593327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1F303F0-CDCC-4E85-8875-FFEC5F3302F8}"/>
              </a:ext>
            </a:extLst>
          </p:cNvPr>
          <p:cNvSpPr/>
          <p:nvPr/>
        </p:nvSpPr>
        <p:spPr>
          <a:xfrm>
            <a:off x="788836" y="7380257"/>
            <a:ext cx="8428316" cy="1489423"/>
          </a:xfrm>
          <a:prstGeom prst="wedgeRoundRectCallout">
            <a:avLst>
              <a:gd name="adj1" fmla="val 28251"/>
              <a:gd name="adj2" fmla="val -80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Looks kind of cool but what does it tell us?</a:t>
            </a:r>
          </a:p>
          <a:p>
            <a:pPr algn="ctr"/>
            <a:r>
              <a:rPr lang="en-GB" dirty="0"/>
              <a:t>For many more examples consult the </a:t>
            </a:r>
            <a:r>
              <a:rPr lang="en-GB" dirty="0">
                <a:hlinkClick r:id="rId3"/>
              </a:rPr>
              <a:t>FT’s chart doctor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0242EC-F4C3-4A0B-8A55-2109F0D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/>
          <a:lstStyle/>
          <a:p>
            <a:r>
              <a:rPr lang="en-GB" dirty="0"/>
              <a:t>The bad – What can go wrong?</a:t>
            </a:r>
          </a:p>
        </p:txBody>
      </p:sp>
    </p:spTree>
    <p:extLst>
      <p:ext uri="{BB962C8B-B14F-4D97-AF65-F5344CB8AC3E}">
        <p14:creationId xmlns:p14="http://schemas.microsoft.com/office/powerpoint/2010/main" val="515401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48429-2084-4856-A2AE-44CFD9EE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visuals – Let’s get some data for examples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D50F90-3075-441E-8FA5-BDA30737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8" y="1208174"/>
            <a:ext cx="12242202" cy="2340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835732-6604-4E2D-A399-CD246DC4889B}"/>
              </a:ext>
            </a:extLst>
          </p:cNvPr>
          <p:cNvSpPr txBox="1"/>
          <p:nvPr/>
        </p:nvSpPr>
        <p:spPr>
          <a:xfrm>
            <a:off x="598002" y="3684619"/>
            <a:ext cx="4550070" cy="1051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3"/>
              </a:rPr>
              <a:t>Data</a:t>
            </a:r>
            <a:r>
              <a:rPr lang="en-GB" sz="2000" dirty="0"/>
              <a:t> on COVID </a:t>
            </a:r>
            <a:r>
              <a:rPr lang="en-GB" sz="2000" dirty="0" err="1"/>
              <a:t>hoaxism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hlinkClick r:id="rId4"/>
              </a:rPr>
              <a:t>Rmd</a:t>
            </a:r>
            <a:r>
              <a:rPr lang="en-GB" sz="2000" dirty="0">
                <a:hlinkClick r:id="rId4"/>
              </a:rPr>
              <a:t> file with code for this lecture</a:t>
            </a: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hlinkClick r:id="rId5"/>
              </a:rPr>
              <a:t>html file</a:t>
            </a:r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776B2-03E7-4397-94ED-BDBDD011AC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98" y="5450073"/>
            <a:ext cx="4281327" cy="283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51FFFC-EA0D-4F10-A75D-5CB2B3BB9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376" y="4268462"/>
            <a:ext cx="3626493" cy="386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C9B3E5-DC59-465E-A018-6E659AE7FB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2279" y="5033459"/>
            <a:ext cx="2972836" cy="22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8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13129</TotalTime>
  <Words>395</Words>
  <Application>Microsoft Office PowerPoint</Application>
  <PresentationFormat>Custom</PresentationFormat>
  <Paragraphs>58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.AppleSystemUIFont</vt:lpstr>
      <vt:lpstr>.HelveticaNeueDeskInterface-Regular</vt:lpstr>
      <vt:lpstr>Abadi</vt:lpstr>
      <vt:lpstr>Arial</vt:lpstr>
      <vt:lpstr>Calibri</vt:lpstr>
      <vt:lpstr>Garamond</vt:lpstr>
      <vt:lpstr>Times New Roman</vt:lpstr>
      <vt:lpstr>Wingdings</vt:lpstr>
      <vt:lpstr>Office Theme</vt:lpstr>
      <vt:lpstr>Visions  – Often the simplest way to tell a story is a picture by Ralf Martin (r.martin@imperial.ac.uk)</vt:lpstr>
      <vt:lpstr>PowerPoint Presentation</vt:lpstr>
      <vt:lpstr>One of the greatest data story visualisations of all time:  </vt:lpstr>
      <vt:lpstr>The bad - What can go wrong?</vt:lpstr>
      <vt:lpstr>The bad - What can go wrong?</vt:lpstr>
      <vt:lpstr>The bad - What can go wrong?</vt:lpstr>
      <vt:lpstr>The bad – What can go wrong?</vt:lpstr>
      <vt:lpstr>The bad – What can go wrong?</vt:lpstr>
      <vt:lpstr>R visuals – Let’s get some data for examples</vt:lpstr>
      <vt:lpstr>Scatter ggplot– The relationship between COVID hoaxism and deaths</vt:lpstr>
      <vt:lpstr>Adding twists to your scatter plot story</vt:lpstr>
      <vt:lpstr>PowerPoint Presentation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199</cp:revision>
  <dcterms:created xsi:type="dcterms:W3CDTF">2020-09-13T09:08:16Z</dcterms:created>
  <dcterms:modified xsi:type="dcterms:W3CDTF">2020-09-29T21:42:20Z</dcterms:modified>
</cp:coreProperties>
</file>